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9"/>
  </p:notesMasterIdLst>
  <p:handoutMasterIdLst>
    <p:handoutMasterId r:id="rId30"/>
  </p:handoutMasterIdLst>
  <p:sldIdLst>
    <p:sldId id="328" r:id="rId5"/>
    <p:sldId id="329" r:id="rId6"/>
    <p:sldId id="263" r:id="rId7"/>
    <p:sldId id="310" r:id="rId8"/>
    <p:sldId id="372" r:id="rId9"/>
    <p:sldId id="359" r:id="rId10"/>
    <p:sldId id="362" r:id="rId11"/>
    <p:sldId id="327" r:id="rId12"/>
    <p:sldId id="368" r:id="rId13"/>
    <p:sldId id="363" r:id="rId14"/>
    <p:sldId id="367" r:id="rId15"/>
    <p:sldId id="318" r:id="rId16"/>
    <p:sldId id="366" r:id="rId17"/>
    <p:sldId id="369" r:id="rId18"/>
    <p:sldId id="373" r:id="rId19"/>
    <p:sldId id="364" r:id="rId20"/>
    <p:sldId id="365" r:id="rId21"/>
    <p:sldId id="306" r:id="rId22"/>
    <p:sldId id="374" r:id="rId23"/>
    <p:sldId id="375" r:id="rId24"/>
    <p:sldId id="370" r:id="rId25"/>
    <p:sldId id="376" r:id="rId26"/>
    <p:sldId id="361" r:id="rId27"/>
    <p:sldId id="33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B8D0C84-10D8-AC43-BDAC-DD525C42F825}" name="Daniella Sargi" initials="DS" userId="Daniella Sargi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0A0A"/>
    <a:srgbClr val="E33129"/>
    <a:srgbClr val="FFFFFF"/>
    <a:srgbClr val="0A1627"/>
    <a:srgbClr val="CDCCCB"/>
    <a:srgbClr val="FE0039"/>
    <a:srgbClr val="EA230F"/>
    <a:srgbClr val="EE3E33"/>
    <a:srgbClr val="4153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6"/>
  </p:normalViewPr>
  <p:slideViewPr>
    <p:cSldViewPr snapToGrid="0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0B7E60-4114-05D1-AC58-1C95455198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C72E05-DE55-961F-CD88-9C3C3CEF35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702BCD-0052-493D-B69A-617467EE1D5E}" type="datetimeFigureOut">
              <a:rPr lang="en-US" smtClean="0"/>
              <a:t>3/2/24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BF7D6B-1EB2-611D-7BAC-A50CB320D5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09BA12-1C4D-DC3E-7E1C-E7CCC884B21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C82862-B8B7-4DA9-A717-C7E3696C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878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4D11F2-ED90-4FB6-A77C-E4BF396BB11C}" type="datetimeFigureOut">
              <a:rPr lang="en-CA" smtClean="0"/>
              <a:t>2024-03-02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B5E59-25A3-45C5-B898-155C45B28D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5613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B5E59-25A3-45C5-B898-155C45B28D63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9885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B5E59-25A3-45C5-B898-155C45B28D63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5714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F7EA2D7-F9E9-C40B-C351-76BE5C6BF275}"/>
              </a:ext>
            </a:extLst>
          </p:cNvPr>
          <p:cNvSpPr/>
          <p:nvPr userDrawn="1"/>
        </p:nvSpPr>
        <p:spPr>
          <a:xfrm>
            <a:off x="0" y="0"/>
            <a:ext cx="12192000" cy="1195104"/>
          </a:xfrm>
          <a:prstGeom prst="rect">
            <a:avLst/>
          </a:prstGeom>
          <a:solidFill>
            <a:srgbClr val="E33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3D310F-6338-127E-FEFF-F7A5261AA072}"/>
              </a:ext>
            </a:extLst>
          </p:cNvPr>
          <p:cNvSpPr/>
          <p:nvPr userDrawn="1"/>
        </p:nvSpPr>
        <p:spPr>
          <a:xfrm>
            <a:off x="0" y="6419851"/>
            <a:ext cx="12192000" cy="442628"/>
          </a:xfrm>
          <a:prstGeom prst="rect">
            <a:avLst/>
          </a:prstGeom>
          <a:solidFill>
            <a:srgbClr val="E33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FCAE8A-FA68-3A76-3B9F-8F32CC30E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887" y="1877730"/>
            <a:ext cx="9420225" cy="1779870"/>
          </a:xfrm>
        </p:spPr>
        <p:txBody>
          <a:bodyPr anchor="ctr">
            <a:normAutofit/>
          </a:bodyPr>
          <a:lstStyle>
            <a:lvl1pPr algn="ctr">
              <a:defRPr sz="4400" b="1" cap="all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242DD0B-42E5-FEA9-BF07-165AC2F98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9736" y="4396441"/>
            <a:ext cx="8772526" cy="124236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966E-05A9-400E-82BD-D42A6BCCB487}" type="datetime1">
              <a:rPr lang="en-US" smtClean="0"/>
              <a:t>3/2/24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79AE-CCEF-48FF-8464-A3C54E906DFD}" type="datetime1">
              <a:rPr lang="en-US" smtClean="0"/>
              <a:t>3/2/24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1837"/>
          </a:xfrm>
        </p:spPr>
        <p:txBody>
          <a:bodyPr>
            <a:normAutofit/>
          </a:bodyPr>
          <a:lstStyle>
            <a:lvl1pPr>
              <a:defRPr sz="4000" b="1" cap="small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8654"/>
            <a:ext cx="10515600" cy="4638309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6415FF-97DA-3A1C-0985-0ADFA3C9E9F3}"/>
              </a:ext>
            </a:extLst>
          </p:cNvPr>
          <p:cNvSpPr/>
          <p:nvPr userDrawn="1"/>
        </p:nvSpPr>
        <p:spPr>
          <a:xfrm>
            <a:off x="6096000" y="0"/>
            <a:ext cx="6096000" cy="240052"/>
          </a:xfrm>
          <a:prstGeom prst="rect">
            <a:avLst/>
          </a:prstGeom>
          <a:solidFill>
            <a:srgbClr val="E33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E39228-FE9F-36BA-246E-F672F1EBDD92}"/>
              </a:ext>
            </a:extLst>
          </p:cNvPr>
          <p:cNvSpPr/>
          <p:nvPr userDrawn="1"/>
        </p:nvSpPr>
        <p:spPr>
          <a:xfrm>
            <a:off x="0" y="6419851"/>
            <a:ext cx="12192000" cy="442628"/>
          </a:xfrm>
          <a:prstGeom prst="rect">
            <a:avLst/>
          </a:prstGeom>
          <a:solidFill>
            <a:srgbClr val="E33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ABE37EA5-62E0-FF67-1EFF-9F9854E9A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61855"/>
            <a:ext cx="2743200" cy="3651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BAFBB7E-240D-3E85-CBAA-EED4CB4C432C}"/>
              </a:ext>
            </a:extLst>
          </p:cNvPr>
          <p:cNvSpPr/>
          <p:nvPr userDrawn="1"/>
        </p:nvSpPr>
        <p:spPr>
          <a:xfrm>
            <a:off x="0" y="0"/>
            <a:ext cx="6096000" cy="240052"/>
          </a:xfrm>
          <a:prstGeom prst="rect">
            <a:avLst/>
          </a:prstGeom>
          <a:solidFill>
            <a:srgbClr val="E33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BBB0CD5-10F2-42B3-4817-E0F0E5C1D348}"/>
              </a:ext>
            </a:extLst>
          </p:cNvPr>
          <p:cNvCxnSpPr/>
          <p:nvPr userDrawn="1"/>
        </p:nvCxnSpPr>
        <p:spPr>
          <a:xfrm>
            <a:off x="762000" y="1198880"/>
            <a:ext cx="10698480" cy="0"/>
          </a:xfrm>
          <a:prstGeom prst="line">
            <a:avLst/>
          </a:prstGeom>
          <a:ln>
            <a:solidFill>
              <a:srgbClr val="E331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D381E-2C1B-4585-8D7E-4DABDB7DF4A8}" type="datetime1">
              <a:rPr lang="en-US" smtClean="0"/>
              <a:t>3/2/24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85F6A-28C4-4DF6-AD48-43059CB34DEE}" type="datetime1">
              <a:rPr lang="en-US" smtClean="0"/>
              <a:t>3/2/24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A2E61-6038-44F6-8512-6AA759523F73}" type="datetime1">
              <a:rPr lang="en-US" smtClean="0"/>
              <a:t>3/2/24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8D191-9361-403F-ABCA-58E04045BAE2}" type="datetime1">
              <a:rPr lang="en-US" smtClean="0"/>
              <a:t>3/2/24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E8E0C-F17A-4B0E-9DFA-927D3CF766ED}" type="datetime1">
              <a:rPr lang="en-US" smtClean="0"/>
              <a:t>3/2/24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919E31-BF08-61C1-A07D-57B4B3547723}"/>
              </a:ext>
            </a:extLst>
          </p:cNvPr>
          <p:cNvSpPr/>
          <p:nvPr userDrawn="1"/>
        </p:nvSpPr>
        <p:spPr>
          <a:xfrm>
            <a:off x="0" y="0"/>
            <a:ext cx="5116830" cy="6858000"/>
          </a:xfrm>
          <a:prstGeom prst="rect">
            <a:avLst/>
          </a:prstGeom>
          <a:solidFill>
            <a:srgbClr val="E33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B4B180A-4B99-1EA2-2F31-6DBD07BE3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8960" y="2667281"/>
            <a:ext cx="6236970" cy="1523438"/>
          </a:xfrm>
        </p:spPr>
        <p:txBody>
          <a:bodyPr>
            <a:noAutofit/>
          </a:bodyPr>
          <a:lstStyle>
            <a:lvl1pPr algn="ctr">
              <a:defRPr sz="4800" b="1" u="none" cap="small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Slide Number Placeholder 18">
            <a:extLst>
              <a:ext uri="{FF2B5EF4-FFF2-40B4-BE49-F238E27FC236}">
                <a16:creationId xmlns:a16="http://schemas.microsoft.com/office/drawing/2014/main" id="{1FBBEA88-50AF-9AD6-8E6A-DFB09CD2D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6185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7189AC-B048-4377-7576-3451C16C6F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4729" y="1938129"/>
            <a:ext cx="2667372" cy="298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7EF9-2709-4E98-A788-ED0E7C8E609D}" type="datetime1">
              <a:rPr lang="en-US" smtClean="0"/>
              <a:t>3/2/24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A9F38-339A-49C2-B76A-05D4663A6461}" type="datetime1">
              <a:rPr lang="en-US" smtClean="0"/>
              <a:t>3/2/24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58D35-4D46-49CB-9C34-26D2006EB548}" type="datetime1">
              <a:rPr lang="en-US" smtClean="0"/>
              <a:t>3/2/24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9">
            <a:extLst>
              <a:ext uri="{FF2B5EF4-FFF2-40B4-BE49-F238E27FC236}">
                <a16:creationId xmlns:a16="http://schemas.microsoft.com/office/drawing/2014/main" id="{275D6C10-B5A7-4715-803E-0501C9C2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3855EF-0A48-37DE-56B7-35C75B143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930995"/>
            <a:ext cx="3976496" cy="1521619"/>
          </a:xfr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4800">
                <a:latin typeface="+mj-lt"/>
                <a:ea typeface="+mj-ea"/>
                <a:cs typeface="Calibri Light"/>
              </a:rPr>
              <a:t>Programming</a:t>
            </a:r>
            <a:br>
              <a:rPr lang="en-US" sz="4800">
                <a:latin typeface="+mj-lt"/>
                <a:ea typeface="+mj-ea"/>
                <a:cs typeface="Calibri Light"/>
              </a:rPr>
            </a:br>
            <a:r>
              <a:rPr lang="en-US" sz="4800">
                <a:latin typeface="+mj-lt"/>
                <a:ea typeface="+mj-ea"/>
                <a:cs typeface="Calibri Light"/>
              </a:rPr>
              <a:t>CEC 2024</a:t>
            </a:r>
            <a:endParaRPr lang="en-US" sz="4000" kern="1200">
              <a:latin typeface="+mj-lt"/>
              <a:ea typeface="+mj-ea"/>
              <a:cs typeface="Calibri Light" panose="020F03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BFC1E-F944-A125-6AF5-D7BCE6B70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253881"/>
            <a:ext cx="3976496" cy="152162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kern="1200">
                <a:latin typeface="+mn-lt"/>
                <a:ea typeface="+mn-ea"/>
                <a:cs typeface="+mn-cs"/>
              </a:rPr>
              <a:t>Team </a:t>
            </a:r>
            <a:r>
              <a:rPr lang="en-US" kern="1200" err="1">
                <a:latin typeface="+mn-lt"/>
                <a:ea typeface="+mn-ea"/>
                <a:cs typeface="+mn-cs"/>
              </a:rPr>
              <a:t>Yamnuska</a:t>
            </a:r>
            <a:endParaRPr lang="en-US" kern="1200">
              <a:latin typeface="+mn-lt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9486DA3-FCA3-0BB5-6825-6F6EA47512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146" r="-7460"/>
          <a:stretch/>
        </p:blipFill>
        <p:spPr>
          <a:xfrm>
            <a:off x="-1" y="-10160"/>
            <a:ext cx="13562319" cy="12110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440A5F-207F-9FBB-98D1-AD7552ECA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606357"/>
            <a:ext cx="12192000" cy="250413"/>
          </a:xfrm>
          <a:prstGeom prst="rect">
            <a:avLst/>
          </a:prstGeom>
        </p:spPr>
      </p:pic>
      <p:pic>
        <p:nvPicPr>
          <p:cNvPr id="5" name="Picture 4" descr="A mountain range reflected in a body of water&#10;&#10;Description automatically generated">
            <a:extLst>
              <a:ext uri="{FF2B5EF4-FFF2-40B4-BE49-F238E27FC236}">
                <a16:creationId xmlns:a16="http://schemas.microsoft.com/office/drawing/2014/main" id="{6047BB02-09CF-7447-88EA-8D2E0ABAB3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75" y="2126412"/>
            <a:ext cx="5439259" cy="36255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E00694-9821-11D3-51AB-1CCAD4741C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540" y="37996"/>
            <a:ext cx="1015415" cy="113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949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E6615-E26C-30E2-FD65-1FDF4FF54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E11A4-EF88-3606-F492-F22855D2D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44" y="1344754"/>
            <a:ext cx="10887456" cy="4638309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CA" dirty="0" err="1">
                <a:latin typeface="Arial"/>
                <a:cs typeface="Arial"/>
              </a:rPr>
              <a:t>DataBuilder</a:t>
            </a:r>
            <a:r>
              <a:rPr lang="en-CA" dirty="0">
                <a:latin typeface="Arial"/>
                <a:cs typeface="Arial"/>
              </a:rPr>
              <a:t>  - Class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dirty="0" err="1">
                <a:latin typeface="Arial"/>
                <a:cs typeface="Arial"/>
              </a:rPr>
              <a:t>get_search_space</a:t>
            </a:r>
            <a:r>
              <a:rPr lang="en-CA" dirty="0">
                <a:latin typeface="Arial"/>
                <a:cs typeface="Arial"/>
              </a:rPr>
              <a:t> (function)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dirty="0" err="1"/>
              <a:t>next_possible_move_first_rig</a:t>
            </a:r>
            <a:r>
              <a:rPr lang="en-CA" dirty="0"/>
              <a:t>(function)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dirty="0" err="1"/>
              <a:t>next_possible_move_second_rig</a:t>
            </a:r>
            <a:r>
              <a:rPr lang="en-CA" dirty="0"/>
              <a:t>(function)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dirty="0" err="1">
                <a:latin typeface="Arial"/>
                <a:cs typeface="Arial"/>
              </a:rPr>
              <a:t>generate_array</a:t>
            </a:r>
            <a:r>
              <a:rPr lang="en-CA" dirty="0">
                <a:latin typeface="Arial"/>
                <a:cs typeface="Arial"/>
              </a:rPr>
              <a:t> (helper function)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dirty="0" err="1"/>
              <a:t>generate_arrays</a:t>
            </a:r>
            <a:r>
              <a:rPr lang="en-CA" dirty="0"/>
              <a:t> (function)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dirty="0" err="1">
                <a:latin typeface="Arial"/>
                <a:cs typeface="Arial"/>
              </a:rPr>
              <a:t>get_possible_moves</a:t>
            </a:r>
            <a:r>
              <a:rPr lang="en-CA" dirty="0">
                <a:latin typeface="Arial"/>
                <a:cs typeface="Arial"/>
              </a:rPr>
              <a:t> (helper function)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dirty="0" err="1">
                <a:latin typeface="Arial"/>
                <a:cs typeface="Arial"/>
              </a:rPr>
              <a:t>is_in_neigbourhood_of_first_rig</a:t>
            </a:r>
            <a:r>
              <a:rPr lang="en-CA" dirty="0">
                <a:latin typeface="Arial"/>
                <a:cs typeface="Arial"/>
              </a:rPr>
              <a:t> (helper function)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 dirty="0" err="1"/>
              <a:t>get_search_value_at</a:t>
            </a:r>
            <a:r>
              <a:rPr lang="en-CA" dirty="0"/>
              <a:t> (helper function)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CA" dirty="0"/>
          </a:p>
          <a:p>
            <a:pPr marL="457200" lvl="1" indent="0">
              <a:buNone/>
            </a:pPr>
            <a:endParaRPr lang="en-CA" dirty="0"/>
          </a:p>
          <a:p>
            <a:r>
              <a:rPr lang="en-CA" dirty="0" err="1">
                <a:latin typeface="Arial"/>
                <a:cs typeface="Arial"/>
              </a:rPr>
              <a:t>GeneratePaths</a:t>
            </a:r>
            <a:r>
              <a:rPr lang="en-CA" dirty="0">
                <a:latin typeface="Arial"/>
                <a:cs typeface="Arial"/>
              </a:rPr>
              <a:t> – Class</a:t>
            </a:r>
            <a:endParaRPr lang="en-CA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CA" dirty="0" err="1">
                <a:latin typeface="Arial"/>
                <a:cs typeface="Arial"/>
              </a:rPr>
              <a:t>generate_path_first_rig</a:t>
            </a:r>
            <a:r>
              <a:rPr lang="en-CA" dirty="0">
                <a:latin typeface="Arial"/>
                <a:cs typeface="Arial"/>
              </a:rPr>
              <a:t> (function)</a:t>
            </a:r>
            <a:endParaRPr lang="en-CA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CA" dirty="0" err="1">
                <a:latin typeface="Arial"/>
                <a:cs typeface="Arial"/>
              </a:rPr>
              <a:t>generate_path_second_rig</a:t>
            </a:r>
            <a:r>
              <a:rPr lang="en-CA" dirty="0">
                <a:latin typeface="Arial"/>
                <a:cs typeface="Arial"/>
              </a:rPr>
              <a:t> (function)</a:t>
            </a:r>
            <a:endParaRPr lang="en-CA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CA" dirty="0" err="1">
                <a:latin typeface="Arial"/>
                <a:cs typeface="Arial"/>
              </a:rPr>
              <a:t>next_move_rig</a:t>
            </a:r>
            <a:r>
              <a:rPr lang="en-CA" dirty="0">
                <a:latin typeface="Arial"/>
                <a:cs typeface="Arial"/>
              </a:rPr>
              <a:t> (helper function)</a:t>
            </a:r>
            <a:endParaRPr lang="en-CA" dirty="0"/>
          </a:p>
          <a:p>
            <a:pPr lvl="1">
              <a:buFont typeface="Courier New" panose="020B0604020202020204" pitchFamily="34" charset="0"/>
              <a:buChar char="o"/>
            </a:pPr>
            <a:endParaRPr lang="en-CA" dirty="0"/>
          </a:p>
          <a:p>
            <a:pPr lvl="1">
              <a:buFont typeface="Courier New" panose="020B0604020202020204" pitchFamily="34" charset="0"/>
              <a:buChar char="o"/>
            </a:pPr>
            <a:endParaRPr lang="en-CA" dirty="0"/>
          </a:p>
          <a:p>
            <a:pPr lvl="1">
              <a:buFont typeface="Courier New" panose="020B0604020202020204" pitchFamily="34" charset="0"/>
              <a:buChar char="o"/>
            </a:pPr>
            <a:endParaRPr lang="en-CA" dirty="0"/>
          </a:p>
          <a:p>
            <a:pPr lvl="1">
              <a:buFont typeface="Courier New" panose="020B0604020202020204" pitchFamily="34" charset="0"/>
              <a:buChar char="o"/>
            </a:pPr>
            <a:endParaRPr lang="en-CA" dirty="0"/>
          </a:p>
          <a:p>
            <a:pPr lvl="1">
              <a:buFont typeface="Courier New" panose="020B0604020202020204" pitchFamily="34" charset="0"/>
              <a:buChar char="o"/>
            </a:pPr>
            <a:endParaRPr lang="en-CA" dirty="0"/>
          </a:p>
          <a:p>
            <a:pPr lvl="1">
              <a:buFont typeface="Courier New" panose="020B0604020202020204" pitchFamily="34" charset="0"/>
              <a:buChar char="o"/>
            </a:pP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FC07A8-F8C5-0DC4-84DD-2EF39004B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708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1E39-0F8A-7032-F1C1-DB2F29278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89569-9E82-7375-B1C1-F37017A24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Path – Data Structure Class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CA" err="1"/>
              <a:t>set_day_position</a:t>
            </a:r>
            <a:r>
              <a:rPr lang="en-CA"/>
              <a:t>()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CA" err="1"/>
              <a:t>get_day_value</a:t>
            </a:r>
            <a:r>
              <a:rPr lang="en-CA"/>
              <a:t>()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CA" err="1"/>
              <a:t>get_day_position</a:t>
            </a:r>
            <a:r>
              <a:rPr lang="en-CA"/>
              <a:t>()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CA" err="1"/>
              <a:t>get_total_value</a:t>
            </a:r>
            <a:r>
              <a:rPr lang="en-CA"/>
              <a:t>()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BD5BD-4CFD-A889-B44B-FD7CA825B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0EC1133-C7B9-DB3B-4ECA-FE0ADE159E86}"/>
              </a:ext>
            </a:extLst>
          </p:cNvPr>
          <p:cNvSpPr txBox="1">
            <a:spLocks/>
          </p:cNvSpPr>
          <p:nvPr/>
        </p:nvSpPr>
        <p:spPr>
          <a:xfrm>
            <a:off x="6737778" y="2067029"/>
            <a:ext cx="4866132" cy="14594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Courier New" panose="020B0604020202020204" pitchFamily="34" charset="0"/>
              <a:buChar char="o"/>
            </a:pPr>
            <a:r>
              <a:rPr lang="en-CA"/>
              <a:t>Creates our path data structure for use by our frontend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CA"/>
          </a:p>
          <a:p>
            <a:pPr lvl="1">
              <a:buFont typeface="Courier New" panose="020B0604020202020204" pitchFamily="34" charset="0"/>
              <a:buChar char="o"/>
            </a:pPr>
            <a:endParaRPr lang="en-CA"/>
          </a:p>
          <a:p>
            <a:pPr lvl="1">
              <a:buFont typeface="Courier New" panose="020B0604020202020204" pitchFamily="34" charset="0"/>
              <a:buChar char="o"/>
            </a:pPr>
            <a:endParaRPr lang="en-CA"/>
          </a:p>
          <a:p>
            <a:pPr lvl="1">
              <a:buFont typeface="Courier New" panose="020B0604020202020204" pitchFamily="34" charset="0"/>
              <a:buChar char="o"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5395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60C99-813B-167D-A300-56B476575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Algorithm Design: First Ideas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25EC1-67A1-4B69-EF98-C0DC6D424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5FB75D-BE7C-6411-AA87-18BD52C32142}"/>
              </a:ext>
            </a:extLst>
          </p:cNvPr>
          <p:cNvSpPr txBox="1"/>
          <p:nvPr/>
        </p:nvSpPr>
        <p:spPr>
          <a:xfrm>
            <a:off x="838200" y="1411085"/>
            <a:ext cx="7012189" cy="49552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>
                <a:cs typeface="Calibri"/>
              </a:rPr>
              <a:t>Genetic algorithm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Compute time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Coding time </a:t>
            </a:r>
          </a:p>
          <a:p>
            <a:pPr lvl="1"/>
            <a:endParaRPr lang="en-US" sz="32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>
                <a:cs typeface="Calibri"/>
              </a:rPr>
              <a:t>Local 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Randomize sections in path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>
                <a:cs typeface="Calibri"/>
              </a:rPr>
              <a:t>Difficult implementation of neighbors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4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>
                <a:cs typeface="Calibri"/>
              </a:rPr>
              <a:t>Q-Learning</a:t>
            </a:r>
            <a:endParaRPr lang="en-US" sz="2800">
              <a:cs typeface="Calibri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Map size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Implementation time</a:t>
            </a:r>
          </a:p>
        </p:txBody>
      </p:sp>
    </p:spTree>
    <p:extLst>
      <p:ext uri="{BB962C8B-B14F-4D97-AF65-F5344CB8AC3E}">
        <p14:creationId xmlns:p14="http://schemas.microsoft.com/office/powerpoint/2010/main" val="3836746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BE253-7C8F-3FCA-E1BB-C5E19A9E5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Algorithm Design: First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33FAC-7C33-2ECB-6B41-5728F5EC3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CA">
                <a:latin typeface="Arial"/>
                <a:cs typeface="Arial"/>
              </a:rPr>
              <a:t>Focus on initial implementation </a:t>
            </a:r>
            <a:endParaRPr lang="en-CA"/>
          </a:p>
          <a:p>
            <a:pPr lvl="1"/>
            <a:r>
              <a:rPr lang="en-CA">
                <a:latin typeface="Arial"/>
                <a:cs typeface="Arial"/>
              </a:rPr>
              <a:t>Greedy with 2 step lookahead</a:t>
            </a:r>
          </a:p>
          <a:p>
            <a:pPr lvl="1"/>
            <a:r>
              <a:rPr lang="en-CA">
                <a:latin typeface="Arial"/>
                <a:cs typeface="Arial"/>
              </a:rPr>
              <a:t>Slow lookahead</a:t>
            </a:r>
            <a:endParaRPr lang="en-CA"/>
          </a:p>
          <a:p>
            <a:pPr marL="457200" lvl="1" indent="0">
              <a:buNone/>
            </a:pPr>
            <a:endParaRPr lang="en-CA"/>
          </a:p>
          <a:p>
            <a:r>
              <a:rPr lang="en-US" err="1">
                <a:latin typeface="Arial"/>
                <a:cs typeface="Calibri"/>
              </a:rPr>
              <a:t>DataBuilder</a:t>
            </a:r>
            <a:r>
              <a:rPr lang="en-US">
                <a:latin typeface="Arial"/>
                <a:cs typeface="Calibri"/>
              </a:rPr>
              <a:t> optimization</a:t>
            </a:r>
          </a:p>
          <a:p>
            <a:pPr lvl="1"/>
            <a:r>
              <a:rPr lang="en-US">
                <a:latin typeface="Arial"/>
                <a:cs typeface="Calibri"/>
              </a:rPr>
              <a:t>Eliminated loop in looking for available moves</a:t>
            </a:r>
          </a:p>
          <a:p>
            <a:pPr lvl="1"/>
            <a:r>
              <a:rPr lang="en-US">
                <a:latin typeface="Arial"/>
                <a:cs typeface="Calibri"/>
              </a:rPr>
              <a:t>Sped up the algorithm considerably</a:t>
            </a:r>
          </a:p>
          <a:p>
            <a:pPr marL="457200" lvl="1" indent="0">
              <a:buNone/>
            </a:pPr>
            <a:endParaRPr lang="en-US">
              <a:cs typeface="Calibri"/>
            </a:endParaRPr>
          </a:p>
          <a:p>
            <a:endParaRPr lang="en-US">
              <a:latin typeface="Arial"/>
              <a:cs typeface="Calibri"/>
            </a:endParaRPr>
          </a:p>
          <a:p>
            <a:pPr lvl="1"/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38234-C2A0-8378-8062-431686567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4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834F9-380C-8D47-5674-EFEE3187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>
                <a:latin typeface="Arial"/>
                <a:cs typeface="Arial"/>
              </a:rPr>
              <a:t>Greedy Algorithm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84A3A-4A10-534C-7AED-6E7490431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CA">
                <a:latin typeface="Arial"/>
                <a:cs typeface="Arial"/>
              </a:rPr>
              <a:t>Greedy Assumption: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>
                <a:latin typeface="Arial"/>
                <a:cs typeface="Arial"/>
              </a:rPr>
              <a:t>Using the best path for the next 4 steps allows for an optimal complete path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CA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CA">
                <a:latin typeface="Arial"/>
                <a:cs typeface="Arial"/>
              </a:rPr>
              <a:t> Algorithm:</a:t>
            </a:r>
            <a:endParaRPr lang="en-CA"/>
          </a:p>
          <a:p>
            <a:pPr lvl="1">
              <a:buFont typeface="Courier New" panose="020B0604020202020204" pitchFamily="34" charset="0"/>
              <a:buChar char="o"/>
            </a:pPr>
            <a:r>
              <a:rPr lang="en-CA">
                <a:latin typeface="Arial"/>
                <a:cs typeface="Arial"/>
              </a:rPr>
              <a:t>Find best path for the next 4 steps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>
                <a:latin typeface="Arial"/>
                <a:cs typeface="Arial"/>
              </a:rPr>
              <a:t>Step with the first move of this path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CA">
                <a:latin typeface="Arial"/>
                <a:cs typeface="Arial"/>
              </a:rPr>
              <a:t>Iterate by computing the next 4 best steps from this new position</a:t>
            </a:r>
            <a:endParaRPr lang="en-CA"/>
          </a:p>
          <a:p>
            <a:pPr marL="457200" lvl="1" indent="0">
              <a:buNone/>
            </a:pPr>
            <a:endParaRPr lang="en-CA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CA">
                <a:latin typeface="Arial"/>
                <a:cs typeface="Arial"/>
              </a:rPr>
              <a:t>Important Points:</a:t>
            </a:r>
            <a:endParaRPr lang="en-CA"/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CA">
                <a:latin typeface="Arial"/>
                <a:cs typeface="Arial"/>
              </a:rPr>
              <a:t>Scalable (search space dependant on number of steps)</a:t>
            </a:r>
            <a:endParaRPr lang="en-CA"/>
          </a:p>
          <a:p>
            <a:endParaRPr lang="en-CA"/>
          </a:p>
          <a:p>
            <a:pPr marL="0" indent="0">
              <a:buNone/>
            </a:pPr>
            <a:endParaRPr lang="en-CA"/>
          </a:p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47B2E-E458-646A-2155-26C143B0F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80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BE253-7C8F-3FCA-E1BB-C5E19A9E5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Algorithm Design: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33FAC-7C33-2ECB-6B41-5728F5EC3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CA" dirty="0">
                <a:latin typeface="Arial"/>
                <a:cs typeface="Arial"/>
              </a:rPr>
              <a:t>30 days and normalized value:</a:t>
            </a:r>
          </a:p>
          <a:p>
            <a:pPr lvl="1"/>
            <a:r>
              <a:rPr lang="en-CA" dirty="0"/>
              <a:t>Max of 1.0 score for each day</a:t>
            </a:r>
          </a:p>
          <a:p>
            <a:pPr lvl="2"/>
            <a:r>
              <a:rPr lang="en-CA" dirty="0"/>
              <a:t>A score of 1.0 means the maximum available resource were harvested, and no preservation targets were destroyed</a:t>
            </a:r>
          </a:p>
          <a:p>
            <a:pPr lvl="1"/>
            <a:r>
              <a:rPr lang="en-CA" dirty="0">
                <a:latin typeface="Arial"/>
                <a:cs typeface="Arial"/>
              </a:rPr>
              <a:t>Max total score of 30</a:t>
            </a:r>
            <a:endParaRPr lang="en-CA" dirty="0"/>
          </a:p>
          <a:p>
            <a:r>
              <a:rPr lang="en-US" dirty="0">
                <a:cs typeface="Calibri"/>
              </a:rPr>
              <a:t>Results on given dataset:</a:t>
            </a:r>
          </a:p>
          <a:p>
            <a:pPr lvl="1"/>
            <a:r>
              <a:rPr lang="en-US" dirty="0">
                <a:cs typeface="Calibri"/>
              </a:rPr>
              <a:t>1</a:t>
            </a:r>
            <a:r>
              <a:rPr lang="en-US" baseline="30000" dirty="0">
                <a:cs typeface="Calibri"/>
              </a:rPr>
              <a:t>st</a:t>
            </a:r>
            <a:r>
              <a:rPr lang="en-US" dirty="0">
                <a:cs typeface="Calibri"/>
              </a:rPr>
              <a:t> rig: 23.01</a:t>
            </a:r>
          </a:p>
          <a:p>
            <a:pPr lvl="1"/>
            <a:r>
              <a:rPr lang="en-US" dirty="0">
                <a:cs typeface="Calibri"/>
              </a:rPr>
              <a:t>2</a:t>
            </a:r>
            <a:r>
              <a:rPr lang="en-US" baseline="30000" dirty="0">
                <a:cs typeface="Calibri"/>
              </a:rPr>
              <a:t>nd</a:t>
            </a:r>
            <a:r>
              <a:rPr lang="en-US" dirty="0">
                <a:cs typeface="Calibri"/>
              </a:rPr>
              <a:t> rig: 20.22</a:t>
            </a:r>
            <a:endParaRPr lang="en-CA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38234-C2A0-8378-8062-431686567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40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0A31F-9E1A-B253-1070-262E9A5BF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Iteration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DA03D-EC39-8619-51A3-F6D5E00ED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5790" y="1494663"/>
            <a:ext cx="4523118" cy="904743"/>
          </a:xfrm>
        </p:spPr>
        <p:txBody>
          <a:bodyPr>
            <a:normAutofit fontScale="92500"/>
          </a:bodyPr>
          <a:lstStyle/>
          <a:p>
            <a:r>
              <a:rPr lang="en-CA"/>
              <a:t>Coded and tested algorithm before implementing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45424A-427A-842F-A0C6-C33CA5E48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C1B158-80B8-881E-00AF-396276901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3762"/>
            <a:ext cx="6249315" cy="22912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432DB3-9219-BFFD-FD1D-ABC71C122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5790" y="2817126"/>
            <a:ext cx="5276210" cy="3644729"/>
          </a:xfrm>
          <a:prstGeom prst="rect">
            <a:avLst/>
          </a:prstGeom>
        </p:spPr>
      </p:pic>
      <p:sp>
        <p:nvSpPr>
          <p:cNvPr id="10" name="Arrow: Bent-Up 9">
            <a:extLst>
              <a:ext uri="{FF2B5EF4-FFF2-40B4-BE49-F238E27FC236}">
                <a16:creationId xmlns:a16="http://schemas.microsoft.com/office/drawing/2014/main" id="{0D10A2D5-CBB7-135E-2D34-674F20E36E88}"/>
              </a:ext>
            </a:extLst>
          </p:cNvPr>
          <p:cNvSpPr/>
          <p:nvPr/>
        </p:nvSpPr>
        <p:spPr>
          <a:xfrm rot="5400000">
            <a:off x="3570321" y="3133110"/>
            <a:ext cx="1679837" cy="3371520"/>
          </a:xfrm>
          <a:prstGeom prst="bentUpArrow">
            <a:avLst/>
          </a:prstGeom>
          <a:solidFill>
            <a:srgbClr val="E3312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8255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E6615-E26C-30E2-FD65-1FDF4FF54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>
                <a:latin typeface="Arial"/>
                <a:cs typeface="Arial"/>
              </a:rPr>
              <a:t>Possible Moves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E11A4-EF88-3606-F492-F22855D2D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44" y="1344754"/>
            <a:ext cx="10515600" cy="46383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endParaRPr lang="en-CA"/>
          </a:p>
          <a:p>
            <a:pPr lvl="1">
              <a:buFont typeface="Courier New" panose="020B0604020202020204" pitchFamily="34" charset="0"/>
              <a:buChar char="o"/>
            </a:pPr>
            <a:endParaRPr lang="en-CA"/>
          </a:p>
          <a:p>
            <a:pPr lvl="1">
              <a:buFont typeface="Courier New" panose="020B0604020202020204" pitchFamily="34" charset="0"/>
              <a:buChar char="o"/>
            </a:pPr>
            <a:endParaRPr lang="en-CA"/>
          </a:p>
          <a:p>
            <a:pPr lvl="1">
              <a:buFont typeface="Courier New" panose="020B0604020202020204" pitchFamily="34" charset="0"/>
              <a:buChar char="o"/>
            </a:pPr>
            <a:endParaRPr lang="en-CA"/>
          </a:p>
          <a:p>
            <a:pPr lvl="1">
              <a:buFont typeface="Courier New" panose="020B0604020202020204" pitchFamily="34" charset="0"/>
              <a:buChar char="o"/>
            </a:pPr>
            <a:endParaRPr lang="en-CA"/>
          </a:p>
          <a:p>
            <a:pPr lvl="1">
              <a:buFont typeface="Courier New" panose="020B0604020202020204" pitchFamily="34" charset="0"/>
              <a:buChar char="o"/>
            </a:pPr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FC07A8-F8C5-0DC4-84DD-2EF39004B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6" name="Picture 5" descr="A pixelated image of a green and red square&#10;&#10;Description automatically generated">
            <a:extLst>
              <a:ext uri="{FF2B5EF4-FFF2-40B4-BE49-F238E27FC236}">
                <a16:creationId xmlns:a16="http://schemas.microsoft.com/office/drawing/2014/main" id="{9100DA43-EDF9-44AA-6D8B-6BF7EE262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691" y="1369906"/>
            <a:ext cx="5455497" cy="4114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7DA647-8784-D488-E98A-FCA99179B568}"/>
              </a:ext>
            </a:extLst>
          </p:cNvPr>
          <p:cNvSpPr txBox="1"/>
          <p:nvPr/>
        </p:nvSpPr>
        <p:spPr>
          <a:xfrm>
            <a:off x="6903720" y="1367648"/>
            <a:ext cx="4709159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 panose="020F0502020204030204"/>
                <a:cs typeface="Calibri" panose="020F0502020204030204"/>
              </a:rPr>
              <a:t>Example of 3 Step Implementation</a:t>
            </a:r>
          </a:p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Init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Set Step number to 3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 panose="020F0502020204030204"/>
                <a:cs typeface="Calibri" panose="020F0502020204030204"/>
              </a:rPr>
              <a:t>Visited array (position and step number)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 panose="020F0502020204030204"/>
                <a:cs typeface="Calibri" panose="020F0502020204030204"/>
              </a:rPr>
              <a:t>Position Array (possible end positions)</a:t>
            </a:r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r>
              <a:rPr lang="en-US">
                <a:ea typeface="Calibri" panose="020F0502020204030204"/>
                <a:cs typeface="Calibri" panose="020F0502020204030204"/>
              </a:rPr>
              <a:t>Iteration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 panose="020F0502020204030204"/>
                <a:cs typeface="Calibri" panose="020F0502020204030204"/>
              </a:rPr>
              <a:t>Add current position to arrays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 panose="020F0502020204030204"/>
                <a:cs typeface="Calibri" panose="020F0502020204030204"/>
              </a:rPr>
              <a:t>Check if number of steps is not  0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 panose="020F0502020204030204"/>
                <a:cs typeface="Calibri" panose="020F0502020204030204"/>
              </a:rPr>
              <a:t>Check if position  with number of steps not in visited Array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 panose="020F0502020204030204"/>
                <a:cs typeface="Calibri" panose="020F0502020204030204"/>
              </a:rPr>
              <a:t>Steps in all valid position  and decrement number of steps</a:t>
            </a:r>
          </a:p>
          <a:p>
            <a:pPr marL="285750" indent="-285750">
              <a:buFont typeface="Arial"/>
              <a:buChar char="•"/>
            </a:pPr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5219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3A9D80-9CED-65F8-1AE3-C9E9E8CD1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sz="4400">
                <a:latin typeface="Arial"/>
                <a:cs typeface="Arial"/>
              </a:rPr>
              <a:t>3. </a:t>
            </a:r>
            <a:r>
              <a:rPr lang="fr-CA" sz="4400" err="1">
                <a:latin typeface="Arial"/>
                <a:cs typeface="Arial"/>
              </a:rPr>
              <a:t>Visualization</a:t>
            </a:r>
            <a:r>
              <a:rPr lang="fr-CA" sz="4400">
                <a:latin typeface="Arial"/>
                <a:cs typeface="Arial"/>
              </a:rPr>
              <a:t> 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E3E358F-B5A1-29BE-029A-CBABC9CDA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560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CB492-5E11-12E5-8462-E64078CE3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6A4D0-5AAC-BD3D-0184-3955BDBBF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Angular Web App</a:t>
            </a:r>
          </a:p>
          <a:p>
            <a:r>
              <a:rPr lang="en-CA" dirty="0"/>
              <a:t>Interactive</a:t>
            </a:r>
          </a:p>
          <a:p>
            <a:r>
              <a:rPr lang="en-CA" dirty="0"/>
              <a:t>Visualize part of the map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0F1E12-DDB2-4F6B-C299-FFC99D9D5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409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F013C-057E-94B8-BD01-732FC53F4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Team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325E34-AE9E-0648-E57F-C1677C711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B9D430-3FFB-3ACE-983B-67047BAE7DFD}"/>
              </a:ext>
            </a:extLst>
          </p:cNvPr>
          <p:cNvSpPr/>
          <p:nvPr/>
        </p:nvSpPr>
        <p:spPr>
          <a:xfrm>
            <a:off x="687713" y="4536652"/>
            <a:ext cx="2438400" cy="1630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Rapha</a:t>
            </a:r>
            <a:r>
              <a:rPr lang="fr-CA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ël Fontaine</a:t>
            </a:r>
            <a:br>
              <a:rPr lang="fr-CA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CA" b="1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fr-CA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</a:t>
            </a:r>
            <a:br>
              <a:rPr lang="fr-CA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CA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 Engineering</a:t>
            </a:r>
            <a:endParaRPr lang="en-US" sz="80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72DFD4-CE91-4E24-9D47-A888619A57C8}"/>
              </a:ext>
            </a:extLst>
          </p:cNvPr>
          <p:cNvSpPr/>
          <p:nvPr/>
        </p:nvSpPr>
        <p:spPr>
          <a:xfrm>
            <a:off x="3502665" y="4536653"/>
            <a:ext cx="2438400" cy="1630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David Breton</a:t>
            </a:r>
            <a:br>
              <a:rPr lang="en-CA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CA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 4</a:t>
            </a:r>
            <a:br>
              <a:rPr lang="en-CA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CA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 Engineering</a:t>
            </a:r>
            <a:endParaRPr lang="en-US" sz="80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5FE9CF-DF1A-ABA6-C72C-0668D031B697}"/>
              </a:ext>
            </a:extLst>
          </p:cNvPr>
          <p:cNvSpPr/>
          <p:nvPr/>
        </p:nvSpPr>
        <p:spPr>
          <a:xfrm>
            <a:off x="6374784" y="4630357"/>
            <a:ext cx="2438400" cy="15367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>
                    <a:lumMod val="75000"/>
                  </a:schemeClr>
                </a:solidFill>
                <a:latin typeface="Arial"/>
                <a:cs typeface="Arial"/>
              </a:rPr>
              <a:t>Émile </a:t>
            </a:r>
            <a:r>
              <a:rPr lang="en-US" b="1" err="1">
                <a:solidFill>
                  <a:schemeClr val="tx1">
                    <a:lumMod val="75000"/>
                  </a:schemeClr>
                </a:solidFill>
                <a:latin typeface="Arial"/>
                <a:cs typeface="Arial"/>
              </a:rPr>
              <a:t>Riberdy</a:t>
            </a:r>
            <a:br>
              <a:rPr lang="en-US" b="1">
                <a:solidFill>
                  <a:schemeClr val="tx1">
                    <a:lumMod val="75000"/>
                  </a:schemeClr>
                </a:solidFill>
                <a:latin typeface="Arial"/>
                <a:cs typeface="Arial"/>
              </a:rPr>
            </a:br>
            <a:r>
              <a:rPr lang="en-US" b="1">
                <a:solidFill>
                  <a:schemeClr val="tx1">
                    <a:lumMod val="75000"/>
                  </a:schemeClr>
                </a:solidFill>
                <a:latin typeface="Arial"/>
                <a:cs typeface="Arial"/>
              </a:rPr>
              <a:t>Year 4</a:t>
            </a:r>
            <a:br>
              <a:rPr lang="en-US" b="1">
                <a:solidFill>
                  <a:schemeClr val="tx1">
                    <a:lumMod val="75000"/>
                  </a:schemeClr>
                </a:solidFill>
                <a:latin typeface="Arial"/>
                <a:cs typeface="Arial"/>
              </a:rPr>
            </a:br>
            <a:r>
              <a:rPr lang="en-US" b="1">
                <a:solidFill>
                  <a:schemeClr val="tx1">
                    <a:lumMod val="75000"/>
                  </a:schemeClr>
                </a:solidFill>
                <a:latin typeface="Arial"/>
                <a:cs typeface="Arial"/>
              </a:rPr>
              <a:t>Software Engineering</a:t>
            </a:r>
          </a:p>
          <a:p>
            <a:pPr algn="ctr"/>
            <a:endParaRPr lang="en-US" sz="80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C95C07-77C7-3F6E-9BBF-C52EC2EB8692}"/>
              </a:ext>
            </a:extLst>
          </p:cNvPr>
          <p:cNvSpPr/>
          <p:nvPr/>
        </p:nvSpPr>
        <p:spPr>
          <a:xfrm>
            <a:off x="9186714" y="4784532"/>
            <a:ext cx="2438400" cy="13992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Sasha Nicolas </a:t>
            </a:r>
            <a:r>
              <a:rPr lang="en-US" b="1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Dolgopolyy</a:t>
            </a:r>
            <a:br>
              <a:rPr lang="en-US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 2</a:t>
            </a:r>
            <a:br>
              <a:rPr lang="en-US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  <a:br>
              <a:rPr lang="en-US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Engineering</a:t>
            </a:r>
          </a:p>
          <a:p>
            <a:pPr algn="ctr"/>
            <a:endParaRPr lang="en-US" sz="80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80C42DE-9E57-91B3-F975-79944C677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483" y="1614515"/>
            <a:ext cx="1695495" cy="267523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9D206C5-CC6C-E5E0-9273-F63E9D7F4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2304" y="1640461"/>
            <a:ext cx="2147220" cy="2690572"/>
          </a:xfrm>
          <a:prstGeom prst="rect">
            <a:avLst/>
          </a:prstGeom>
        </p:spPr>
      </p:pic>
      <p:pic>
        <p:nvPicPr>
          <p:cNvPr id="3" name="Picture 5">
            <a:extLst>
              <a:ext uri="{FF2B5EF4-FFF2-40B4-BE49-F238E27FC236}">
                <a16:creationId xmlns:a16="http://schemas.microsoft.com/office/drawing/2014/main" id="{676B8045-AF36-131C-0BA1-371BC81DAE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39" b="12628"/>
          <a:stretch/>
        </p:blipFill>
        <p:spPr>
          <a:xfrm>
            <a:off x="6698608" y="1554163"/>
            <a:ext cx="1795191" cy="2776828"/>
          </a:xfrm>
          <a:prstGeom prst="rect">
            <a:avLst/>
          </a:prstGeom>
        </p:spPr>
      </p:pic>
      <p:pic>
        <p:nvPicPr>
          <p:cNvPr id="1026" name="Picture 2" descr="Aucune description disponible.">
            <a:extLst>
              <a:ext uri="{FF2B5EF4-FFF2-40B4-BE49-F238E27FC236}">
                <a16:creationId xmlns:a16="http://schemas.microsoft.com/office/drawing/2014/main" id="{05CBE2ED-E33C-85E3-9929-41F3F8396B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9" r="13644"/>
          <a:stretch/>
        </p:blipFill>
        <p:spPr bwMode="auto">
          <a:xfrm>
            <a:off x="3852000" y="1554163"/>
            <a:ext cx="1872000" cy="2735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67238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38A94-D2BF-A6F1-CCA4-C325AF8AA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Main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D1522-42C0-360A-7BE7-7D12D2468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Visualize the output of the example datasets</a:t>
            </a:r>
          </a:p>
          <a:p>
            <a:r>
              <a:rPr lang="en-CA"/>
              <a:t>Visualize the output on any datasets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84E566-4EC7-8D64-F43A-F53CD59B2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9274F2-CB25-4DC1-5F62-E37D53A8F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289" y="2695164"/>
            <a:ext cx="8457421" cy="348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1489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D947B-3173-4298-DA13-4421F1475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Interface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F9737-C566-166B-C2F8-4E90522C8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Visualize movements of the rigs on the grid</a:t>
            </a:r>
          </a:p>
          <a:p>
            <a:r>
              <a:rPr lang="en-CA"/>
              <a:t>Visualize normalized score of each position</a:t>
            </a:r>
          </a:p>
          <a:p>
            <a:r>
              <a:rPr lang="en-CA"/>
              <a:t>Track Rig #1 or Rig #2</a:t>
            </a:r>
          </a:p>
          <a:p>
            <a:r>
              <a:rPr lang="en-CA"/>
              <a:t>Pause/Start/Reset</a:t>
            </a:r>
          </a:p>
          <a:p>
            <a:r>
              <a:rPr lang="en-CA"/>
              <a:t>Slow-Mo mode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80438-9B57-AAFB-C80A-BF755D613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531157-A617-FA0D-C7AE-35FE0F2DC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408" y="3429000"/>
            <a:ext cx="3339392" cy="17893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47B8B8-7F1B-38F6-CCA3-6C44EE3B8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2457" y="3429000"/>
            <a:ext cx="1902496" cy="204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897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6C95D-AB81-6AAB-B0EE-52A0183F7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Example Page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5C5FF4B-A8E8-2C85-1ACE-C453F9B4BE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6606" y="1505071"/>
            <a:ext cx="8378788" cy="46386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FE14FF-108E-B492-DC46-C7935A97C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6421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B870B-EC55-18A7-5145-81A238067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Visualization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F74EE-369A-9D3C-19DB-3DB5A4947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9456" y="2789319"/>
            <a:ext cx="5952744" cy="207017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8800" dirty="0">
                <a:latin typeface="Arial"/>
                <a:cs typeface="Arial"/>
              </a:rPr>
              <a:t>DEMO </a:t>
            </a:r>
          </a:p>
          <a:p>
            <a:pPr marL="0" indent="0">
              <a:buNone/>
            </a:pPr>
            <a:endParaRPr lang="en-US" dirty="0">
              <a:latin typeface="Arial"/>
              <a:cs typeface="Arial"/>
            </a:endParaRPr>
          </a:p>
          <a:p>
            <a:pPr marL="0" indent="0">
              <a:buNone/>
            </a:pPr>
            <a:endParaRPr lang="en-US" dirty="0">
              <a:latin typeface="Arial"/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ACF85D-71E2-47B7-67A4-63C45B654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836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3A932-746C-217E-DDA9-C9C93C26C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887" y="2539065"/>
            <a:ext cx="9420225" cy="1779870"/>
          </a:xfrm>
        </p:spPr>
        <p:txBody>
          <a:bodyPr/>
          <a:lstStyle/>
          <a:p>
            <a:r>
              <a:rPr lang="en-US" cap="small">
                <a:latin typeface="Arial"/>
                <a:cs typeface="Arial"/>
              </a:rPr>
              <a:t>4. Questions</a:t>
            </a:r>
          </a:p>
        </p:txBody>
      </p:sp>
    </p:spTree>
    <p:extLst>
      <p:ext uri="{BB962C8B-B14F-4D97-AF65-F5344CB8AC3E}">
        <p14:creationId xmlns:p14="http://schemas.microsoft.com/office/powerpoint/2010/main" val="3734358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03456-B0B0-C872-3B37-0E7E01C5D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>
                <a:solidFill>
                  <a:schemeClr val="tx1">
                    <a:lumMod val="75000"/>
                  </a:schemeClr>
                </a:solidFill>
              </a:rPr>
              <a:t>Agenda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0BE78-3082-F4DA-8790-C521DA8AE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5F2880-85DC-0161-2A6A-4DA507741D49}"/>
              </a:ext>
            </a:extLst>
          </p:cNvPr>
          <p:cNvSpPr/>
          <p:nvPr/>
        </p:nvSpPr>
        <p:spPr>
          <a:xfrm>
            <a:off x="838200" y="2066926"/>
            <a:ext cx="5153025" cy="1639888"/>
          </a:xfrm>
          <a:prstGeom prst="rect">
            <a:avLst/>
          </a:prstGeom>
          <a:solidFill>
            <a:schemeClr val="tx2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914400" algn="ctr"/>
            <a:r>
              <a:rPr lang="en-CA" sz="3600">
                <a:cs typeface="Calibri"/>
              </a:rPr>
              <a:t>Data Structure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F3318B-EF1A-E214-6FB8-76AE0A28AAE7}"/>
              </a:ext>
            </a:extLst>
          </p:cNvPr>
          <p:cNvSpPr/>
          <p:nvPr/>
        </p:nvSpPr>
        <p:spPr>
          <a:xfrm>
            <a:off x="6200774" y="2066926"/>
            <a:ext cx="5153025" cy="1639888"/>
          </a:xfrm>
          <a:prstGeom prst="rect">
            <a:avLst/>
          </a:prstGeom>
          <a:solidFill>
            <a:schemeClr val="tx2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914400" algn="ctr">
              <a:defRPr/>
            </a:pPr>
            <a:r>
              <a:rPr lang="en-CA" sz="3600">
                <a:solidFill>
                  <a:srgbClr val="FFFFFF"/>
                </a:solidFill>
                <a:latin typeface="Calibri" panose="020F0502020204030204"/>
                <a:cs typeface="Calibri"/>
              </a:rPr>
              <a:t>Algorithms</a:t>
            </a:r>
            <a:endParaRPr lang="en-CA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350411-15B4-1A8D-1537-9E3C54F33248}"/>
              </a:ext>
            </a:extLst>
          </p:cNvPr>
          <p:cNvSpPr/>
          <p:nvPr/>
        </p:nvSpPr>
        <p:spPr>
          <a:xfrm>
            <a:off x="838200" y="3913830"/>
            <a:ext cx="5153025" cy="1639888"/>
          </a:xfrm>
          <a:prstGeom prst="rect">
            <a:avLst/>
          </a:prstGeom>
          <a:solidFill>
            <a:schemeClr val="tx2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914400" algn="ctr">
              <a:defRPr/>
            </a:pPr>
            <a:r>
              <a:rPr lang="en-US" sz="3600">
                <a:solidFill>
                  <a:srgbClr val="FFFFFF"/>
                </a:solidFill>
                <a:latin typeface="Calibri" panose="020F0502020204030204"/>
                <a:cs typeface="Calibri"/>
              </a:rPr>
              <a:t>Visualization</a:t>
            </a:r>
            <a:endParaRPr lang="en-US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cs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6095EE-B85C-CCB0-CB4D-67C08B55A552}"/>
              </a:ext>
            </a:extLst>
          </p:cNvPr>
          <p:cNvSpPr/>
          <p:nvPr/>
        </p:nvSpPr>
        <p:spPr>
          <a:xfrm>
            <a:off x="6200774" y="3913830"/>
            <a:ext cx="5153025" cy="1639888"/>
          </a:xfrm>
          <a:prstGeom prst="rect">
            <a:avLst/>
          </a:prstGeom>
          <a:solidFill>
            <a:schemeClr val="tx2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91440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A" sz="3600">
                <a:solidFill>
                  <a:srgbClr val="FFFFFF"/>
                </a:solidFill>
                <a:latin typeface="Calibri" panose="020F0502020204030204"/>
              </a:rPr>
              <a:t>Questions</a:t>
            </a:r>
            <a:endParaRPr kumimoji="0" lang="en-CA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FC62898-7ADA-84E0-3955-BF22F0DC4E20}"/>
              </a:ext>
            </a:extLst>
          </p:cNvPr>
          <p:cNvSpPr/>
          <p:nvPr/>
        </p:nvSpPr>
        <p:spPr>
          <a:xfrm>
            <a:off x="955674" y="2454870"/>
            <a:ext cx="864000" cy="8640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5400"/>
              <a:t>1</a:t>
            </a:r>
            <a:endParaRPr lang="en-CA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40D1432-33FC-E776-378F-71B5EC735ABF}"/>
              </a:ext>
            </a:extLst>
          </p:cNvPr>
          <p:cNvSpPr/>
          <p:nvPr/>
        </p:nvSpPr>
        <p:spPr>
          <a:xfrm>
            <a:off x="6318249" y="2454870"/>
            <a:ext cx="864000" cy="8640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5400"/>
              <a:t>2</a:t>
            </a:r>
            <a:endParaRPr lang="en-CA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4E5FB21-9E01-29FE-9DEA-1818F5168836}"/>
              </a:ext>
            </a:extLst>
          </p:cNvPr>
          <p:cNvSpPr/>
          <p:nvPr/>
        </p:nvSpPr>
        <p:spPr>
          <a:xfrm>
            <a:off x="955674" y="4303907"/>
            <a:ext cx="864000" cy="8640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5400"/>
              <a:t>3</a:t>
            </a:r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24B769D-1C8D-8E3F-680D-E4A77DFA92F3}"/>
              </a:ext>
            </a:extLst>
          </p:cNvPr>
          <p:cNvSpPr/>
          <p:nvPr/>
        </p:nvSpPr>
        <p:spPr>
          <a:xfrm>
            <a:off x="6318249" y="4303907"/>
            <a:ext cx="864000" cy="8640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5400"/>
              <a:t>4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5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18A71-E5EF-2C29-F2A6-641AF8311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1. Data Structure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07C6D-4767-0DE7-A286-64867E2AE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54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CA581-0066-94B3-2BA3-0CCB0F031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Chosen Datasets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C3F75-3139-10BE-967C-C1B15D81F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4 obtainable datasets</a:t>
            </a:r>
          </a:p>
          <a:p>
            <a:pPr lvl="1"/>
            <a:r>
              <a:rPr lang="en-CA"/>
              <a:t>Oil</a:t>
            </a:r>
          </a:p>
          <a:p>
            <a:pPr lvl="1"/>
            <a:r>
              <a:rPr lang="en-CA"/>
              <a:t>Precious Metals</a:t>
            </a:r>
          </a:p>
          <a:p>
            <a:pPr lvl="1"/>
            <a:r>
              <a:rPr lang="en-CA"/>
              <a:t>Helium</a:t>
            </a:r>
          </a:p>
          <a:p>
            <a:pPr lvl="1"/>
            <a:r>
              <a:rPr lang="en-CA"/>
              <a:t>Shipwrecks</a:t>
            </a:r>
          </a:p>
          <a:p>
            <a:pPr marL="457200" lvl="1" indent="0">
              <a:buNone/>
            </a:pPr>
            <a:endParaRPr lang="en-CA"/>
          </a:p>
          <a:p>
            <a:r>
              <a:rPr lang="en-CA"/>
              <a:t>1 preservation dataset</a:t>
            </a:r>
          </a:p>
          <a:p>
            <a:pPr lvl="1"/>
            <a:r>
              <a:rPr lang="en-CA"/>
              <a:t>Coral Reefs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CAE2C-BADF-A115-1435-0E872D539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Picture 5" descr="A coral reef with pink and green plants&#10;&#10;Description automatically generated with medium confidence">
            <a:extLst>
              <a:ext uri="{FF2B5EF4-FFF2-40B4-BE49-F238E27FC236}">
                <a16:creationId xmlns:a16="http://schemas.microsoft.com/office/drawing/2014/main" id="{704701F6-F95D-3332-96AB-8E123BD56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725" y="2366287"/>
            <a:ext cx="4530359" cy="254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47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0DBE3-ACBA-5590-B9A2-047215F2F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Standardized Data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A60220-8536-E733-756F-9549286C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47CF0C4-AE05-C0E6-7CC9-C31788C14FB4}"/>
              </a:ext>
            </a:extLst>
          </p:cNvPr>
          <p:cNvSpPr/>
          <p:nvPr/>
        </p:nvSpPr>
        <p:spPr>
          <a:xfrm>
            <a:off x="1603950" y="1997680"/>
            <a:ext cx="2338467" cy="686132"/>
          </a:xfrm>
          <a:prstGeom prst="rightArrow">
            <a:avLst/>
          </a:prstGeom>
          <a:solidFill>
            <a:srgbClr val="E3312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028E842-5343-0928-2579-FF0134F1278F}"/>
              </a:ext>
            </a:extLst>
          </p:cNvPr>
          <p:cNvSpPr txBox="1">
            <a:spLocks/>
          </p:cNvSpPr>
          <p:nvPr/>
        </p:nvSpPr>
        <p:spPr>
          <a:xfrm>
            <a:off x="507790" y="1997680"/>
            <a:ext cx="1010587" cy="606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small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000" b="0">
                <a:latin typeface="Arial"/>
                <a:cs typeface="Arial"/>
              </a:rPr>
              <a:t>CSV</a:t>
            </a:r>
            <a:endParaRPr lang="en-US" sz="3200" b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9326D0A-A584-1D59-94F4-91CF0DA2A8EE}"/>
              </a:ext>
            </a:extLst>
          </p:cNvPr>
          <p:cNvSpPr txBox="1">
            <a:spLocks/>
          </p:cNvSpPr>
          <p:nvPr/>
        </p:nvSpPr>
        <p:spPr>
          <a:xfrm>
            <a:off x="4268828" y="2039811"/>
            <a:ext cx="2051865" cy="6067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small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000" b="0" err="1">
                <a:latin typeface="Arial"/>
                <a:cs typeface="Arial"/>
              </a:rPr>
              <a:t>Numpy</a:t>
            </a:r>
            <a:r>
              <a:rPr lang="en-US" sz="2000" b="0">
                <a:latin typeface="Arial"/>
                <a:cs typeface="Arial"/>
              </a:rPr>
              <a:t> array</a:t>
            </a:r>
            <a:endParaRPr lang="en-US" sz="2000" b="0"/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04276469-18D9-CA27-E235-8EDD3ADF5463}"/>
              </a:ext>
            </a:extLst>
          </p:cNvPr>
          <p:cNvSpPr/>
          <p:nvPr/>
        </p:nvSpPr>
        <p:spPr>
          <a:xfrm>
            <a:off x="4282822" y="5125810"/>
            <a:ext cx="648943" cy="680677"/>
          </a:xfrm>
          <a:prstGeom prst="mathMultiply">
            <a:avLst/>
          </a:prstGeom>
          <a:solidFill>
            <a:srgbClr val="E3312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F5BF854-2FDA-18E8-4C6D-6DA98BF93CE1}"/>
              </a:ext>
            </a:extLst>
          </p:cNvPr>
          <p:cNvSpPr/>
          <p:nvPr/>
        </p:nvSpPr>
        <p:spPr>
          <a:xfrm>
            <a:off x="7772408" y="5094274"/>
            <a:ext cx="1656414" cy="727528"/>
          </a:xfrm>
          <a:prstGeom prst="rightArrow">
            <a:avLst/>
          </a:prstGeom>
          <a:solidFill>
            <a:srgbClr val="E3312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/>
              <a:t>Normalize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E78964F-542A-4E95-9B27-647757AB655F}"/>
              </a:ext>
            </a:extLst>
          </p:cNvPr>
          <p:cNvSpPr txBox="1">
            <a:spLocks/>
          </p:cNvSpPr>
          <p:nvPr/>
        </p:nvSpPr>
        <p:spPr>
          <a:xfrm>
            <a:off x="499287" y="3422361"/>
            <a:ext cx="913922" cy="594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small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400" b="0"/>
              <a:t>?..?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738A258-77EF-929A-E8D0-833CFE42A698}"/>
              </a:ext>
            </a:extLst>
          </p:cNvPr>
          <p:cNvSpPr txBox="1">
            <a:spLocks/>
          </p:cNvSpPr>
          <p:nvPr/>
        </p:nvSpPr>
        <p:spPr>
          <a:xfrm>
            <a:off x="4354923" y="3500926"/>
            <a:ext cx="1372578" cy="5298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small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800" b="0">
                <a:latin typeface="Arial"/>
                <a:cs typeface="Arial"/>
              </a:rPr>
              <a:t>0..1</a:t>
            </a:r>
            <a:endParaRPr lang="en-US" sz="2800" b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3361302-AEC9-A8F5-29CB-E235E8FC4D33}"/>
              </a:ext>
            </a:extLst>
          </p:cNvPr>
          <p:cNvSpPr txBox="1">
            <a:spLocks/>
          </p:cNvSpPr>
          <p:nvPr/>
        </p:nvSpPr>
        <p:spPr>
          <a:xfrm>
            <a:off x="3570477" y="5130371"/>
            <a:ext cx="1010587" cy="68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small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800"/>
              <a:t> ( </a:t>
            </a:r>
            <a:r>
              <a:rPr lang="en-US" sz="2800" b="0"/>
              <a:t>4</a:t>
            </a:r>
            <a:endParaRPr lang="en-US" sz="2400" b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CECC6A8-AFC3-A34D-373C-D6C9DE8DACB8}"/>
              </a:ext>
            </a:extLst>
          </p:cNvPr>
          <p:cNvSpPr txBox="1">
            <a:spLocks/>
          </p:cNvSpPr>
          <p:nvPr/>
        </p:nvSpPr>
        <p:spPr>
          <a:xfrm>
            <a:off x="4961753" y="5257282"/>
            <a:ext cx="2495858" cy="6067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small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>
                <a:latin typeface="Arial"/>
                <a:cs typeface="Arial"/>
              </a:rPr>
              <a:t>Preservation</a:t>
            </a:r>
          </a:p>
          <a:p>
            <a:pPr algn="ctr"/>
            <a:r>
              <a:rPr lang="en-US" sz="2800" b="0">
                <a:latin typeface="Arial"/>
                <a:cs typeface="Arial"/>
              </a:rPr>
              <a:t>value</a:t>
            </a:r>
            <a:endParaRPr lang="en-US" sz="2800" b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1A25BBB-C977-718C-37CD-ADAC8B716D88}"/>
              </a:ext>
            </a:extLst>
          </p:cNvPr>
          <p:cNvSpPr/>
          <p:nvPr/>
        </p:nvSpPr>
        <p:spPr>
          <a:xfrm>
            <a:off x="2923091" y="5346992"/>
            <a:ext cx="554636" cy="196435"/>
          </a:xfrm>
          <a:prstGeom prst="rect">
            <a:avLst/>
          </a:prstGeom>
          <a:solidFill>
            <a:srgbClr val="E3312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6B642DE-A768-0E92-BF59-BE6C0A9AAE88}"/>
              </a:ext>
            </a:extLst>
          </p:cNvPr>
          <p:cNvSpPr txBox="1">
            <a:spLocks/>
          </p:cNvSpPr>
          <p:nvPr/>
        </p:nvSpPr>
        <p:spPr>
          <a:xfrm>
            <a:off x="111812" y="5137454"/>
            <a:ext cx="2555820" cy="6067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small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800" b="0">
                <a:latin typeface="Arial"/>
                <a:cs typeface="Arial"/>
              </a:rPr>
              <a:t>4 Obtain sets </a:t>
            </a:r>
            <a:endParaRPr lang="en-US" sz="2800" b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8EA94C9-C0F3-82EC-96AF-C4A46C89EF75}"/>
              </a:ext>
            </a:extLst>
          </p:cNvPr>
          <p:cNvSpPr/>
          <p:nvPr/>
        </p:nvSpPr>
        <p:spPr>
          <a:xfrm>
            <a:off x="1603950" y="3349159"/>
            <a:ext cx="2338466" cy="667635"/>
          </a:xfrm>
          <a:prstGeom prst="rightArrow">
            <a:avLst/>
          </a:prstGeom>
          <a:solidFill>
            <a:srgbClr val="E3312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7D24001E-B53C-9BB7-17FC-B6B99C1C7CE2}"/>
              </a:ext>
            </a:extLst>
          </p:cNvPr>
          <p:cNvSpPr txBox="1">
            <a:spLocks/>
          </p:cNvSpPr>
          <p:nvPr/>
        </p:nvSpPr>
        <p:spPr>
          <a:xfrm>
            <a:off x="7352686" y="5215065"/>
            <a:ext cx="2495858" cy="6067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small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800">
                <a:latin typeface="Arial"/>
                <a:cs typeface="Arial"/>
              </a:rPr>
              <a:t>)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508AA2F-1D9A-72BC-70B8-F28F3E616762}"/>
              </a:ext>
            </a:extLst>
          </p:cNvPr>
          <p:cNvSpPr txBox="1">
            <a:spLocks/>
          </p:cNvSpPr>
          <p:nvPr/>
        </p:nvSpPr>
        <p:spPr>
          <a:xfrm>
            <a:off x="9563733" y="5107516"/>
            <a:ext cx="2390933" cy="6399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small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800">
                <a:latin typeface="Arial"/>
                <a:cs typeface="Arial"/>
              </a:rPr>
              <a:t>Final navigable map</a:t>
            </a:r>
            <a:endParaRPr lang="en-US" sz="28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A73269-3DAF-123D-C56A-9A5BF68B0839}"/>
              </a:ext>
            </a:extLst>
          </p:cNvPr>
          <p:cNvSpPr txBox="1"/>
          <p:nvPr/>
        </p:nvSpPr>
        <p:spPr>
          <a:xfrm>
            <a:off x="7701204" y="1257796"/>
            <a:ext cx="3771467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b="1" dirty="0"/>
              <a:t>Search Space Structure (4D)</a:t>
            </a:r>
          </a:p>
          <a:p>
            <a:r>
              <a:rPr lang="en-CA" b="1" dirty="0">
                <a:ea typeface="Calibri"/>
                <a:cs typeface="Calibri"/>
              </a:rPr>
              <a:t>Shape(100,100,30,2)</a:t>
            </a:r>
            <a:endParaRPr lang="en-CA" b="1" dirty="0"/>
          </a:p>
          <a:p>
            <a:r>
              <a:rPr lang="en-CA" dirty="0"/>
              <a:t>{</a:t>
            </a:r>
            <a:endParaRPr lang="en-CA" dirty="0">
              <a:ea typeface="Calibri"/>
              <a:cs typeface="Calibri"/>
            </a:endParaRPr>
          </a:p>
          <a:p>
            <a:r>
              <a:rPr lang="en-CA" dirty="0"/>
              <a:t>  Axis0 = x</a:t>
            </a:r>
            <a:endParaRPr lang="en-CA" dirty="0">
              <a:ea typeface="Calibri"/>
              <a:cs typeface="Calibri"/>
            </a:endParaRPr>
          </a:p>
          <a:p>
            <a:r>
              <a:rPr lang="en-CA" dirty="0">
                <a:ea typeface="Calibri"/>
                <a:cs typeface="Calibri"/>
              </a:rPr>
              <a:t>  Axis1 = y</a:t>
            </a:r>
            <a:endParaRPr lang="en-CA" dirty="0"/>
          </a:p>
          <a:p>
            <a:r>
              <a:rPr lang="en-CA" dirty="0">
                <a:ea typeface="Calibri"/>
                <a:cs typeface="Calibri"/>
              </a:rPr>
              <a:t>  Axis2 = day</a:t>
            </a:r>
            <a:endParaRPr lang="en-CA" dirty="0"/>
          </a:p>
          <a:p>
            <a:r>
              <a:rPr lang="en-CA" dirty="0">
                <a:ea typeface="Calibri"/>
                <a:cs typeface="Calibri"/>
              </a:rPr>
              <a:t>  Axis4 = (</a:t>
            </a:r>
            <a:r>
              <a:rPr lang="en-CA" dirty="0" err="1">
                <a:ea typeface="Calibri"/>
                <a:cs typeface="Calibri"/>
              </a:rPr>
              <a:t>is_land</a:t>
            </a:r>
            <a:r>
              <a:rPr lang="en-CA" dirty="0">
                <a:ea typeface="Calibri"/>
                <a:cs typeface="Calibri"/>
              </a:rPr>
              <a:t>, </a:t>
            </a:r>
            <a:r>
              <a:rPr lang="en-CA" dirty="0" err="1">
                <a:ea typeface="Calibri"/>
                <a:cs typeface="Calibri"/>
              </a:rPr>
              <a:t>normalized_value</a:t>
            </a:r>
            <a:r>
              <a:rPr lang="en-CA" dirty="0">
                <a:ea typeface="Calibri"/>
                <a:cs typeface="Calibri"/>
              </a:rPr>
              <a:t>)</a:t>
            </a:r>
            <a:endParaRPr lang="en-CA" dirty="0"/>
          </a:p>
          <a:p>
            <a:r>
              <a:rPr lang="en-CA" dirty="0"/>
              <a:t> }</a:t>
            </a:r>
            <a:endParaRPr lang="en-CA" dirty="0">
              <a:ea typeface="Calibri"/>
              <a:cs typeface="Calibri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12163-15C1-01E3-CD98-EA91CAFA1D6A}"/>
              </a:ext>
            </a:extLst>
          </p:cNvPr>
          <p:cNvSpPr txBox="1"/>
          <p:nvPr/>
        </p:nvSpPr>
        <p:spPr>
          <a:xfrm>
            <a:off x="1390437" y="2748955"/>
            <a:ext cx="2765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/>
              <a:t>Normalize Value Range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F9752C-0F39-C385-6AB2-233774352B75}"/>
              </a:ext>
            </a:extLst>
          </p:cNvPr>
          <p:cNvSpPr txBox="1"/>
          <p:nvPr/>
        </p:nvSpPr>
        <p:spPr>
          <a:xfrm>
            <a:off x="1432801" y="1408690"/>
            <a:ext cx="2765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/>
              <a:t>Change Data Structure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FF8ECE-0241-2BF1-4931-8D3A3044769F}"/>
              </a:ext>
            </a:extLst>
          </p:cNvPr>
          <p:cNvSpPr txBox="1"/>
          <p:nvPr/>
        </p:nvSpPr>
        <p:spPr>
          <a:xfrm>
            <a:off x="7772408" y="3776199"/>
            <a:ext cx="285901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dirty="0" err="1">
                <a:ea typeface="Calibri"/>
                <a:cs typeface="Calibri"/>
              </a:rPr>
              <a:t>NaN</a:t>
            </a:r>
            <a:r>
              <a:rPr lang="en-CA" dirty="0">
                <a:ea typeface="Calibri"/>
                <a:cs typeface="Calibri"/>
              </a:rPr>
              <a:t> values set to 0</a:t>
            </a:r>
          </a:p>
        </p:txBody>
      </p:sp>
    </p:spTree>
    <p:extLst>
      <p:ext uri="{BB962C8B-B14F-4D97-AF65-F5344CB8AC3E}">
        <p14:creationId xmlns:p14="http://schemas.microsoft.com/office/powerpoint/2010/main" val="3401787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641B9-2FD8-FA5F-6408-ED63202C8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Search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8426A-14FF-654D-296D-ACE28037E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8654"/>
            <a:ext cx="3867912" cy="4638309"/>
          </a:xfrm>
        </p:spPr>
        <p:txBody>
          <a:bodyPr/>
          <a:lstStyle/>
          <a:p>
            <a:r>
              <a:rPr lang="en-CA" dirty="0"/>
              <a:t>Searchable 3D structure to find a path</a:t>
            </a:r>
          </a:p>
          <a:p>
            <a:r>
              <a:rPr lang="en-CA" dirty="0"/>
              <a:t>Allows for pathfinding through time</a:t>
            </a:r>
          </a:p>
          <a:p>
            <a:r>
              <a:rPr lang="en-CA" dirty="0"/>
              <a:t>Each cell contains the normalized score value at this location, on the specified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DC2A0-5B0F-1EAB-CF14-1FF178F9F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028" name="Picture 4" descr="Math cube thin line icon block and geometric Vector Image">
            <a:extLst>
              <a:ext uri="{FF2B5EF4-FFF2-40B4-BE49-F238E27FC236}">
                <a16:creationId xmlns:a16="http://schemas.microsoft.com/office/drawing/2014/main" id="{CE671E7D-8483-1FC8-CD13-D577328982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00"/>
          <a:stretch/>
        </p:blipFill>
        <p:spPr bwMode="auto">
          <a:xfrm>
            <a:off x="6687008" y="1538654"/>
            <a:ext cx="3847184" cy="384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A129CB8-E776-090E-981E-2E6057EA3B4D}"/>
              </a:ext>
            </a:extLst>
          </p:cNvPr>
          <p:cNvCxnSpPr/>
          <p:nvPr/>
        </p:nvCxnSpPr>
        <p:spPr>
          <a:xfrm>
            <a:off x="8943975" y="1538654"/>
            <a:ext cx="1300163" cy="747346"/>
          </a:xfrm>
          <a:prstGeom prst="straightConnector1">
            <a:avLst/>
          </a:prstGeom>
          <a:ln w="28575">
            <a:solidFill>
              <a:srgbClr val="0A0A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6CF0810-DE5F-2E1F-4BB7-7CA9E5C9C97A}"/>
              </a:ext>
            </a:extLst>
          </p:cNvPr>
          <p:cNvCxnSpPr>
            <a:cxnSpLocks/>
          </p:cNvCxnSpPr>
          <p:nvPr/>
        </p:nvCxnSpPr>
        <p:spPr>
          <a:xfrm flipH="1">
            <a:off x="6963079" y="1538654"/>
            <a:ext cx="1425017" cy="850978"/>
          </a:xfrm>
          <a:prstGeom prst="straightConnector1">
            <a:avLst/>
          </a:prstGeom>
          <a:ln w="28575">
            <a:solidFill>
              <a:srgbClr val="0A0A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D3943E8-6ECF-1BCD-C4D2-AF458E6A187B}"/>
              </a:ext>
            </a:extLst>
          </p:cNvPr>
          <p:cNvCxnSpPr>
            <a:cxnSpLocks/>
          </p:cNvCxnSpPr>
          <p:nvPr/>
        </p:nvCxnSpPr>
        <p:spPr>
          <a:xfrm>
            <a:off x="6963079" y="2555891"/>
            <a:ext cx="0" cy="1686925"/>
          </a:xfrm>
          <a:prstGeom prst="straightConnector1">
            <a:avLst/>
          </a:prstGeom>
          <a:ln w="28575">
            <a:solidFill>
              <a:srgbClr val="0A0A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FDE0508-71DD-9493-4D64-9EA76A01A882}"/>
              </a:ext>
            </a:extLst>
          </p:cNvPr>
          <p:cNvSpPr txBox="1"/>
          <p:nvPr/>
        </p:nvSpPr>
        <p:spPr>
          <a:xfrm>
            <a:off x="9575805" y="1530803"/>
            <a:ext cx="542240" cy="381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A24DA8-DA1F-7484-654D-201ECC870296}"/>
              </a:ext>
            </a:extLst>
          </p:cNvPr>
          <p:cNvSpPr txBox="1"/>
          <p:nvPr/>
        </p:nvSpPr>
        <p:spPr>
          <a:xfrm>
            <a:off x="7404467" y="1569872"/>
            <a:ext cx="542240" cy="381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952EEC-3CDB-5AB6-9DC1-19A3D05F2875}"/>
              </a:ext>
            </a:extLst>
          </p:cNvPr>
          <p:cNvSpPr txBox="1"/>
          <p:nvPr/>
        </p:nvSpPr>
        <p:spPr>
          <a:xfrm>
            <a:off x="6282803" y="3192393"/>
            <a:ext cx="776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Days</a:t>
            </a:r>
          </a:p>
        </p:txBody>
      </p:sp>
    </p:spTree>
    <p:extLst>
      <p:ext uri="{BB962C8B-B14F-4D97-AF65-F5344CB8AC3E}">
        <p14:creationId xmlns:p14="http://schemas.microsoft.com/office/powerpoint/2010/main" val="3302050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18A71-E5EF-2C29-F2A6-641AF8311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Arial"/>
                <a:cs typeface="Arial"/>
              </a:rPr>
              <a:t>2. Code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07C6D-4767-0DE7-A286-64867E2AE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193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1E39-0F8A-7032-F1C1-DB2F29278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Code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89569-9E82-7375-B1C1-F37017A24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/>
              <a:t>DataBuilder</a:t>
            </a:r>
            <a:r>
              <a:rPr lang="en-CA" dirty="0"/>
              <a:t> – Class:</a:t>
            </a:r>
          </a:p>
          <a:p>
            <a:pPr lvl="1"/>
            <a:r>
              <a:rPr lang="en-CA" dirty="0"/>
              <a:t>Import data from csv</a:t>
            </a:r>
          </a:p>
          <a:p>
            <a:pPr lvl="1"/>
            <a:r>
              <a:rPr lang="en-CA" dirty="0"/>
              <a:t>Converts data to data structures</a:t>
            </a:r>
          </a:p>
          <a:p>
            <a:pPr lvl="1"/>
            <a:r>
              <a:rPr lang="en-CA" dirty="0"/>
              <a:t>Generates </a:t>
            </a:r>
            <a:r>
              <a:rPr lang="en-CA" dirty="0" err="1"/>
              <a:t>json</a:t>
            </a:r>
            <a:r>
              <a:rPr lang="en-CA" dirty="0"/>
              <a:t> used for visualization</a:t>
            </a:r>
          </a:p>
          <a:p>
            <a:pPr lvl="1"/>
            <a:r>
              <a:rPr lang="en-CA" dirty="0"/>
              <a:t>Provides helper to find the possible moves given a position</a:t>
            </a:r>
          </a:p>
          <a:p>
            <a:r>
              <a:rPr lang="en-CA" dirty="0" err="1"/>
              <a:t>GeneratePaths</a:t>
            </a:r>
            <a:r>
              <a:rPr lang="en-CA" dirty="0"/>
              <a:t> – Class</a:t>
            </a:r>
          </a:p>
          <a:p>
            <a:pPr lvl="1"/>
            <a:r>
              <a:rPr lang="en-CA" dirty="0"/>
              <a:t>Computes path in the search space for both rigs</a:t>
            </a:r>
          </a:p>
          <a:p>
            <a:pPr lvl="1"/>
            <a:r>
              <a:rPr lang="en-CA" dirty="0"/>
              <a:t>Generates </a:t>
            </a:r>
            <a:r>
              <a:rPr lang="en-CA" dirty="0" err="1"/>
              <a:t>json</a:t>
            </a:r>
            <a:r>
              <a:rPr lang="en-CA" dirty="0"/>
              <a:t> used for visualization</a:t>
            </a:r>
          </a:p>
          <a:p>
            <a:r>
              <a:rPr lang="en-CA" dirty="0"/>
              <a:t>Path – Class</a:t>
            </a:r>
          </a:p>
          <a:p>
            <a:pPr lvl="1"/>
            <a:r>
              <a:rPr lang="en-CA" dirty="0"/>
              <a:t>Helper class for a rig path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BD5BD-4CFD-A889-B44B-FD7CA825B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496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0">
      <a:dk1>
        <a:srgbClr val="415364"/>
      </a:dk1>
      <a:lt1>
        <a:srgbClr val="FFFFFF"/>
      </a:lt1>
      <a:dk2>
        <a:srgbClr val="000000"/>
      </a:dk2>
      <a:lt2>
        <a:srgbClr val="C00000"/>
      </a:lt2>
      <a:accent1>
        <a:srgbClr val="FDBB30"/>
      </a:accent1>
      <a:accent2>
        <a:srgbClr val="ED8B00"/>
      </a:accent2>
      <a:accent3>
        <a:srgbClr val="F15D22"/>
      </a:accent3>
      <a:accent4>
        <a:srgbClr val="C00000"/>
      </a:accent4>
      <a:accent5>
        <a:srgbClr val="910048"/>
      </a:accent5>
      <a:accent6>
        <a:srgbClr val="D0006F"/>
      </a:accent6>
      <a:hlink>
        <a:srgbClr val="00B2A9"/>
      </a:hlink>
      <a:folHlink>
        <a:srgbClr val="000000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cd07bca-33bc-4028-b0a9-7ec8a00e1920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3B5EDB61F5C643836962BB732DA1A6" ma:contentTypeVersion="7" ma:contentTypeDescription="Create a new document." ma:contentTypeScope="" ma:versionID="9e4991e39e80b463d87ad7c571e42ba3">
  <xsd:schema xmlns:xsd="http://www.w3.org/2001/XMLSchema" xmlns:xs="http://www.w3.org/2001/XMLSchema" xmlns:p="http://schemas.microsoft.com/office/2006/metadata/properties" xmlns:ns3="1cd07bca-33bc-4028-b0a9-7ec8a00e1920" xmlns:ns4="b93aa9e3-48e5-4578-8725-5568fd090633" targetNamespace="http://schemas.microsoft.com/office/2006/metadata/properties" ma:root="true" ma:fieldsID="c051850d122d81b04059882087d0e605" ns3:_="" ns4:_="">
    <xsd:import namespace="1cd07bca-33bc-4028-b0a9-7ec8a00e1920"/>
    <xsd:import namespace="b93aa9e3-48e5-4578-8725-5568fd09063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d07bca-33bc-4028-b0a9-7ec8a00e192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3aa9e3-48e5-4578-8725-5568fd09063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219D86-95EB-4D57-904A-6760406C47F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CEB168-0C3B-436B-8E56-5FC58892A258}">
  <ds:schemaRefs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www.w3.org/XML/1998/namespace"/>
    <ds:schemaRef ds:uri="http://purl.org/dc/elements/1.1/"/>
    <ds:schemaRef ds:uri="http://purl.org/dc/terms/"/>
    <ds:schemaRef ds:uri="1cd07bca-33bc-4028-b0a9-7ec8a00e1920"/>
    <ds:schemaRef ds:uri="http://schemas.openxmlformats.org/package/2006/metadata/core-properties"/>
    <ds:schemaRef ds:uri="b93aa9e3-48e5-4578-8725-5568fd090633"/>
  </ds:schemaRefs>
</ds:datastoreItem>
</file>

<file path=customXml/itemProps3.xml><?xml version="1.0" encoding="utf-8"?>
<ds:datastoreItem xmlns:ds="http://schemas.openxmlformats.org/officeDocument/2006/customXml" ds:itemID="{16CE0902-E4D4-4C5A-8E23-C2E0F0D4FF68}">
  <ds:schemaRefs>
    <ds:schemaRef ds:uri="1cd07bca-33bc-4028-b0a9-7ec8a00e1920"/>
    <ds:schemaRef ds:uri="b93aa9e3-48e5-4578-8725-5568fd09063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725</Words>
  <Application>Microsoft Macintosh PowerPoint</Application>
  <PresentationFormat>Widescreen</PresentationFormat>
  <Paragraphs>200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office theme</vt:lpstr>
      <vt:lpstr>Programming CEC 2024</vt:lpstr>
      <vt:lpstr>Team</vt:lpstr>
      <vt:lpstr>Agenda</vt:lpstr>
      <vt:lpstr>1. Data Structure</vt:lpstr>
      <vt:lpstr>Chosen Datasets </vt:lpstr>
      <vt:lpstr>Standardized Data</vt:lpstr>
      <vt:lpstr>Search space</vt:lpstr>
      <vt:lpstr>2. Code</vt:lpstr>
      <vt:lpstr>Code Structure</vt:lpstr>
      <vt:lpstr>Code Structure</vt:lpstr>
      <vt:lpstr>Code Structure</vt:lpstr>
      <vt:lpstr>Algorithm Design: First Ideas</vt:lpstr>
      <vt:lpstr>Algorithm Design: First Points</vt:lpstr>
      <vt:lpstr>Greedy Algorithm</vt:lpstr>
      <vt:lpstr>Algorithm Design: Results</vt:lpstr>
      <vt:lpstr>Iteration process</vt:lpstr>
      <vt:lpstr>Possible Moves</vt:lpstr>
      <vt:lpstr>3. Visualization </vt:lpstr>
      <vt:lpstr>Idea</vt:lpstr>
      <vt:lpstr>Main Functions</vt:lpstr>
      <vt:lpstr>Interface Features</vt:lpstr>
      <vt:lpstr>Example Page</vt:lpstr>
      <vt:lpstr>Visualization</vt:lpstr>
      <vt:lpstr>4.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Carbon Capture Technology for IPower Boiler: Update Meeting</dc:title>
  <dc:creator>Alexandre Leblond</dc:creator>
  <cp:lastModifiedBy>Emile Riberdy</cp:lastModifiedBy>
  <cp:revision>2</cp:revision>
  <dcterms:created xsi:type="dcterms:W3CDTF">2022-09-02T01:34:39Z</dcterms:created>
  <dcterms:modified xsi:type="dcterms:W3CDTF">2024-03-03T00:28:12Z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0x010100B73B5EDB61F5C643836962BB732DA1A6</vt:lpwstr>
  </property>
  <property fmtid="{D5CDD505-2E9C-101B-9397-08002B2CF9AE}" pid="3" name="Order">
    <vt:r8>72900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ComplianceAssetId">
    <vt:lpwstr/>
  </property>
</Properties>
</file>

<file path=docProps/thumbnail.jpeg>
</file>